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5" r:id="rId4"/>
    <p:sldId id="257" r:id="rId5"/>
    <p:sldId id="262" r:id="rId6"/>
    <p:sldId id="263" r:id="rId7"/>
    <p:sldId id="264" r:id="rId8"/>
    <p:sldId id="258" r:id="rId9"/>
    <p:sldId id="259" r:id="rId10"/>
    <p:sldId id="260" r:id="rId11"/>
    <p:sldId id="261" r:id="rId12"/>
  </p:sldIdLst>
  <p:sldSz cx="14630400" cy="8229600"/>
  <p:notesSz cx="8229600" cy="14630400"/>
  <p:embeddedFontLst>
    <p:embeddedFont>
      <p:font typeface="Instrument Sans Medium" panose="020B0600000101010101" charset="0"/>
      <p:regular r:id="rId14"/>
    </p:embeddedFont>
    <p:embeddedFont>
      <p:font typeface="Inter" panose="020B0600000101010101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88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언더테일 모작 발표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00230" y="57979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ko-KR" altLang="en-US" sz="3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 </a:t>
            </a:r>
            <a:r>
              <a:rPr lang="en-US" altLang="ko-KR" sz="3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</a:t>
            </a:r>
            <a:r>
              <a:rPr lang="ko-KR" altLang="en-US" sz="3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박의현</a:t>
            </a:r>
            <a:r>
              <a:rPr lang="en-US" altLang="ko-KR" sz="3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r>
              <a:rPr lang="ko-KR" altLang="en-US" sz="3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3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윤준모</a:t>
            </a:r>
            <a:r>
              <a:rPr lang="en-US" altLang="ko-KR" sz="3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ko-KR" altLang="en-US" sz="3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이재문</a:t>
            </a:r>
            <a:endParaRPr lang="en-US" sz="360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499" y="441127"/>
            <a:ext cx="260711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맵 퍼즐 요소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61499" y="1027509"/>
            <a:ext cx="1564243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Map1 퍼즐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61499" y="1327190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폐허 지역의 첫 번째 퍼즐은 원작의 분위기를 살려 설계했습니다: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561499" y="1587818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맵의 균열을 밟아 다른 방으로 이동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561499" y="1791057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6개의 방중 스위치 방으로 이동해 스위치를 누름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561499" y="2051685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9" y="2335768"/>
            <a:ext cx="6626543" cy="662654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49979" y="1027509"/>
            <a:ext cx="1564243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Map4, 5 퍼즐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49979" y="1327190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후반부 퍼즐은 난이도를 높여 설계했습니다: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7449979" y="1587818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Map4 4개의 스위치에서 정답 스위치를 찾아서 눌러야함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7449979" y="1791057"/>
            <a:ext cx="6626543" cy="166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Map5 머리 위에 알려주는 알파벳을 입력</a:t>
            </a:r>
            <a:endParaRPr lang="en-US" sz="8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79" y="2075140"/>
            <a:ext cx="6626543" cy="6626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015" y="541496"/>
            <a:ext cx="3198971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시연 영상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89015" y="1197173"/>
            <a:ext cx="13252371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지금부터 개발된 게임의 핵심 기능과 퍼즐 요소를 시연 영상을 통해 보여드리겠습니다. 실제 게임 플레이 화면을 통해 구현된 내용을 확인하실 수 있습니다.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5" y="1545908"/>
            <a:ext cx="10236994" cy="6142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1CE15-441F-ECDD-9933-74C70DEA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13793E-D893-298C-C318-08CDAF6F7DB1}"/>
              </a:ext>
            </a:extLst>
          </p:cNvPr>
          <p:cNvSpPr/>
          <p:nvPr/>
        </p:nvSpPr>
        <p:spPr>
          <a:xfrm>
            <a:off x="1343024" y="47577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solidFill>
                  <a:srgbClr val="EFD5FA"/>
                </a:solidFill>
                <a:latin typeface="Instrument Sans Medium" pitchFamily="34" charset="0"/>
              </a:rPr>
              <a:t>게임 소개</a:t>
            </a:r>
            <a:endParaRPr lang="en-US" sz="4350" dirty="0"/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7A226A17-1FB3-0B55-B374-73BAEF7C8E98}"/>
              </a:ext>
            </a:extLst>
          </p:cNvPr>
          <p:cNvSpPr/>
          <p:nvPr/>
        </p:nvSpPr>
        <p:spPr>
          <a:xfrm>
            <a:off x="6492240" y="2101779"/>
            <a:ext cx="7035166" cy="5897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장르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2D RPG,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슈팅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스토리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작은 꼬마아이가 괴물들의 세계로 떨어진 뒤에 모험기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특징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플레이어의 행동에 따라 변화하는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NPC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들의 반응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엔딩 분기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algn="l">
              <a:lnSpc>
                <a:spcPts val="2800"/>
              </a:lnSpc>
              <a:buSzPct val="100000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어떤 괴물도 죽이지 않고 플레이 가능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(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자비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F9A54-0893-B980-77A9-90BBA5EF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4" y="1677312"/>
            <a:ext cx="4098090" cy="3036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D641F4-9E6A-62FF-5764-A1F156E5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258" y="4812959"/>
            <a:ext cx="4104856" cy="31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B9DD250-74DE-1551-FF76-9C22150070E2}"/>
              </a:ext>
            </a:extLst>
          </p:cNvPr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solidFill>
                  <a:srgbClr val="EFD5FA"/>
                </a:solidFill>
                <a:latin typeface="Instrument Sans Medium" pitchFamily="34" charset="0"/>
              </a:rPr>
              <a:t>구현 범위</a:t>
            </a:r>
            <a:endParaRPr lang="en-US" sz="4350" dirty="0"/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3C0E4001-791C-C848-5923-E83BEB443ED6}"/>
              </a:ext>
            </a:extLst>
          </p:cNvPr>
          <p:cNvSpPr/>
          <p:nvPr/>
        </p:nvSpPr>
        <p:spPr>
          <a:xfrm>
            <a:off x="971550" y="2057400"/>
            <a:ext cx="13001626" cy="5704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sz="3600" dirty="0" err="1">
                <a:solidFill>
                  <a:schemeClr val="bg1"/>
                </a:solidFill>
                <a:latin typeface="+mn-ea"/>
              </a:rPr>
              <a:t>인트로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엔딩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플레이어 조작 및 인벤토리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맵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개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(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퍼즐 및 이벤트 포함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3600" dirty="0" err="1">
                <a:solidFill>
                  <a:schemeClr val="bg1"/>
                </a:solidFill>
                <a:latin typeface="+mn-ea"/>
              </a:rPr>
              <a:t>전투씬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( </a:t>
            </a:r>
            <a:r>
              <a:rPr lang="ko-KR" altLang="en-US" sz="3600" dirty="0" err="1">
                <a:solidFill>
                  <a:schemeClr val="bg1"/>
                </a:solidFill>
                <a:latin typeface="+mn-ea"/>
              </a:rPr>
              <a:t>몹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7 </a:t>
            </a: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종류 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943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개발</a:t>
            </a: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일</a:t>
            </a:r>
            <a:r>
              <a:rPr lang="ko-KR" alt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정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55219"/>
            <a:ext cx="30480" cy="5864066"/>
          </a:xfrm>
          <a:prstGeom prst="roundRect">
            <a:avLst>
              <a:gd name="adj" fmla="val 109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426279" y="1990725"/>
            <a:ext cx="668655" cy="30480"/>
          </a:xfrm>
          <a:prstGeom prst="roundRect">
            <a:avLst>
              <a:gd name="adj" fmla="val 109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064454" y="1755219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148036" y="1797010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14474" y="1831777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7월 22일-27일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324689" y="2167473"/>
            <a:ext cx="5420678" cy="778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맵툴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>
              <a:lnSpc>
                <a:spcPts val="2800"/>
              </a:lnSpc>
            </a:pP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윤준모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전투씬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기본 구조 개발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인트로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추가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2804041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버튼 클래스, 그리드 그리기 구현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0098" y="3238619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오브젝트 버튼 및 마우스 줌인아웃/뷰 이동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0098" y="3673197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히트박스 그리기 및 속성 설정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0098" y="4107775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오브젝트 삭제 기능, JSON 파일 입출력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0098" y="4542353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맵툴 테스트 및 오류수정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535466" y="3328035"/>
            <a:ext cx="668655" cy="30480"/>
          </a:xfrm>
          <a:prstGeom prst="roundRect">
            <a:avLst>
              <a:gd name="adj" fmla="val 109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3"/>
          <p:cNvSpPr/>
          <p:nvPr/>
        </p:nvSpPr>
        <p:spPr>
          <a:xfrm>
            <a:off x="7064454" y="3092529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4"/>
          <p:cNvSpPr/>
          <p:nvPr/>
        </p:nvSpPr>
        <p:spPr>
          <a:xfrm>
            <a:off x="7148036" y="3134320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8429625" y="3169087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7월 28일-30일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429625" y="3651052"/>
            <a:ext cx="5420678" cy="77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윤준모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몹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종류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종 추가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연출 추가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429625" y="4508956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Map1 ~ 5 배경화면 로드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429625" y="4943534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1, 4, 5 맵 퍼즐 구현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426279" y="5580221"/>
            <a:ext cx="668655" cy="30480"/>
          </a:xfrm>
          <a:prstGeom prst="roundRect">
            <a:avLst>
              <a:gd name="adj" fmla="val 109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20"/>
          <p:cNvSpPr/>
          <p:nvPr/>
        </p:nvSpPr>
        <p:spPr>
          <a:xfrm>
            <a:off x="7064454" y="5344716"/>
            <a:ext cx="501491" cy="50149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1"/>
          <p:cNvSpPr/>
          <p:nvPr/>
        </p:nvSpPr>
        <p:spPr>
          <a:xfrm>
            <a:off x="7148036" y="5386507"/>
            <a:ext cx="33432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24" name="Text 22"/>
          <p:cNvSpPr/>
          <p:nvPr/>
        </p:nvSpPr>
        <p:spPr>
          <a:xfrm>
            <a:off x="3414474" y="5421273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7월 30일-8월 2일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780098" y="5903237"/>
            <a:ext cx="6519862" cy="816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완성 및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</a:t>
            </a:r>
            <a:endParaRPr lang="en-US" sz="1750" dirty="0">
              <a:solidFill>
                <a:srgbClr val="C7CDD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800"/>
              </a:lnSpc>
              <a:buNone/>
            </a:pPr>
            <a:r>
              <a:rPr lang="ko-KR" altLang="en-US" sz="1750" dirty="0" err="1">
                <a:solidFill>
                  <a:srgbClr val="C7CDD6"/>
                </a:solidFill>
                <a:latin typeface="Inter" pitchFamily="34" charset="0"/>
              </a:rPr>
              <a:t>윤준모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맵 이벤트 추가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엔딩 추가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80098" y="6393537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상점기능(테미샵) 제작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80098" y="6828115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테스트, 연출 작업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80098" y="7262693"/>
            <a:ext cx="54206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오류수정 및 맵 해상도 개선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E208343-C4EE-CB2E-AB72-363CDD428B64}"/>
              </a:ext>
            </a:extLst>
          </p:cNvPr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 err="1">
                <a:solidFill>
                  <a:srgbClr val="EFD5FA"/>
                </a:solidFill>
                <a:latin typeface="Instrument Sans Medium" pitchFamily="34" charset="0"/>
              </a:rPr>
              <a:t>전투씬</a:t>
            </a:r>
            <a:endParaRPr lang="en-US" sz="43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806D7E-0F04-4C4A-CA8B-C52F4C3E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9" y="1901644"/>
            <a:ext cx="6787953" cy="5093516"/>
          </a:xfrm>
          <a:prstGeom prst="rect">
            <a:avLst/>
          </a:prstGeom>
        </p:spPr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4FC04542-49FA-B5E4-4EF9-EFEDD49B0963}"/>
              </a:ext>
            </a:extLst>
          </p:cNvPr>
          <p:cNvSpPr/>
          <p:nvPr/>
        </p:nvSpPr>
        <p:spPr>
          <a:xfrm>
            <a:off x="7595234" y="1948604"/>
            <a:ext cx="7035166" cy="5897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내 행동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-&gt;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적 공격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-&gt;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내 행동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-&gt;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적 공격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-&gt;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반복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내 행동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공격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행동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아이템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자비</a:t>
            </a:r>
            <a:endParaRPr lang="en-US" altLang="ko-KR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적 공격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탄막 피하기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AF18D6-E1C9-57D4-AC6B-74B288C7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114800"/>
            <a:ext cx="4286250" cy="32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1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9A77E5-C98F-D00C-3C49-3A00BEA926C5}"/>
              </a:ext>
            </a:extLst>
          </p:cNvPr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 err="1">
                <a:solidFill>
                  <a:srgbClr val="EFD5FA"/>
                </a:solidFill>
                <a:latin typeface="Instrument Sans Medium" pitchFamily="34" charset="0"/>
              </a:rPr>
              <a:t>전투씬</a:t>
            </a:r>
            <a:endParaRPr lang="en-US" sz="43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5EA7AB-E2DF-CFB6-0B0A-62CB9B7B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916097"/>
            <a:ext cx="3249639" cy="2495883"/>
          </a:xfrm>
          <a:prstGeom prst="rect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57062593-6DE9-BE76-682D-D93EF79D6FA1}"/>
              </a:ext>
            </a:extLst>
          </p:cNvPr>
          <p:cNvSpPr/>
          <p:nvPr/>
        </p:nvSpPr>
        <p:spPr>
          <a:xfrm>
            <a:off x="8366760" y="2172940"/>
            <a:ext cx="7035166" cy="5897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공격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타이밍 맞추기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(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가운데에서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멀수록 약하게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)</a:t>
            </a: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행동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관찰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칭찬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,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위협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아이템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소비 아이템 사용시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HP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회복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자비 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: </a:t>
            </a:r>
          </a:p>
          <a:p>
            <a:pPr marL="285750" indent="-285750" algn="l">
              <a:lnSpc>
                <a:spcPts val="2800"/>
              </a:lnSpc>
              <a:buSzPct val="100000"/>
              <a:buFontTx/>
              <a:buChar char="-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살려주기</a:t>
            </a:r>
            <a:r>
              <a:rPr lang="en-US" altLang="ko-KR" sz="1750" dirty="0">
                <a:solidFill>
                  <a:srgbClr val="C7CDD6"/>
                </a:solidFill>
                <a:latin typeface="Inter" pitchFamily="34" charset="0"/>
              </a:rPr>
              <a:t> : </a:t>
            </a: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알맞은 행동 후 살려주기 가능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  <a:p>
            <a:pPr marL="285750" indent="-285750" algn="l">
              <a:lnSpc>
                <a:spcPts val="2800"/>
              </a:lnSpc>
              <a:buSzPct val="100000"/>
              <a:buFontTx/>
              <a:buChar char="-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도망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50E695-6235-01C5-DFE4-ED86481E2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92" y="4739113"/>
            <a:ext cx="3352288" cy="2507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DBBCF5-C909-C507-2B25-C702F9A7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85" y="4739113"/>
            <a:ext cx="3352288" cy="2485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198B76-C557-C4DB-9CF5-CA15BEEB9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459" y="1916688"/>
            <a:ext cx="3370936" cy="25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5881414-3483-726F-4795-D8C1A70E95DF}"/>
              </a:ext>
            </a:extLst>
          </p:cNvPr>
          <p:cNvSpPr/>
          <p:nvPr/>
        </p:nvSpPr>
        <p:spPr>
          <a:xfrm>
            <a:off x="939998" y="727948"/>
            <a:ext cx="6478072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solidFill>
                  <a:srgbClr val="EFD5FA"/>
                </a:solidFill>
                <a:latin typeface="Instrument Sans Medium" pitchFamily="34" charset="0"/>
              </a:rPr>
              <a:t>맵 오브젝트 추가</a:t>
            </a:r>
            <a:endParaRPr lang="en-US" sz="43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4B82C5-2292-BFDE-FD43-94D09111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8" y="1884360"/>
            <a:ext cx="6375202" cy="4803779"/>
          </a:xfrm>
          <a:prstGeom prst="rect">
            <a:avLst/>
          </a:prstGeom>
        </p:spPr>
      </p:pic>
      <p:sp>
        <p:nvSpPr>
          <p:cNvPr id="7" name="Text 17">
            <a:extLst>
              <a:ext uri="{FF2B5EF4-FFF2-40B4-BE49-F238E27FC236}">
                <a16:creationId xmlns:a16="http://schemas.microsoft.com/office/drawing/2014/main" id="{E760374E-4593-8734-D272-37EA835A2360}"/>
              </a:ext>
            </a:extLst>
          </p:cNvPr>
          <p:cNvSpPr/>
          <p:nvPr/>
        </p:nvSpPr>
        <p:spPr>
          <a:xfrm>
            <a:off x="7852410" y="2185612"/>
            <a:ext cx="5646420" cy="5245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C7CDD6"/>
                </a:solidFill>
                <a:latin typeface="Inter" pitchFamily="34" charset="0"/>
              </a:rPr>
              <a:t>특정 오브젝트 앞에서 상호작용 시 대사 출력</a:t>
            </a:r>
            <a:endParaRPr lang="en-US" altLang="ko-KR" sz="1750" dirty="0">
              <a:solidFill>
                <a:srgbClr val="C7CDD6"/>
              </a:solidFill>
              <a:latin typeface="Int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맵툴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8391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히트박스 생성 및 속성 부여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10589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마우스 휠을 통한 확대/축소 기능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52787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오브젝트 마우스 클릭으로 배치 가능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94986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파일 형식으로 맵 데이터 저장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61961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419469"/>
            <a:ext cx="8284131" cy="4439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727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히트박스 유형 및 기능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618298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809030" y="1633538"/>
            <a:ext cx="6417231" cy="442198"/>
          </a:xfrm>
          <a:prstGeom prst="roundRect">
            <a:avLst>
              <a:gd name="adj" fmla="val 86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3907036" y="171640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56429" y="222313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기본: Wall (초록색)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56429" y="254186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캐릭터가 통과할 수 없는 벽 역할을 하는 기본 히트박스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88900" y="1618298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7404140" y="1633538"/>
            <a:ext cx="6417231" cy="442198"/>
          </a:xfrm>
          <a:prstGeom prst="roundRect">
            <a:avLst>
              <a:gd name="adj" fmla="val 86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0502146" y="171640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51539" y="2223135"/>
            <a:ext cx="191142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SceneChange (보라색)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1539" y="254186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플레이어가 접촉하면 다른 씬으로 이동하는 트리거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3087648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2"/>
          <p:cNvSpPr/>
          <p:nvPr/>
        </p:nvSpPr>
        <p:spPr>
          <a:xfrm>
            <a:off x="809030" y="3102888"/>
            <a:ext cx="6417231" cy="442198"/>
          </a:xfrm>
          <a:prstGeom prst="roundRect">
            <a:avLst>
              <a:gd name="adj" fmla="val 86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3907036" y="318575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6429" y="369248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Battle (빨간색)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6429" y="4011216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전투 시스템을 활성화하는 히트박스로, 적과의 만남을 유발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388900" y="3087648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7"/>
          <p:cNvSpPr/>
          <p:nvPr/>
        </p:nvSpPr>
        <p:spPr>
          <a:xfrm>
            <a:off x="7404140" y="3102888"/>
            <a:ext cx="6417231" cy="442198"/>
          </a:xfrm>
          <a:prstGeom prst="roundRect">
            <a:avLst>
              <a:gd name="adj" fmla="val 86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10502146" y="318575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51539" y="369248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Event (파란색)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1539" y="4011216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 퍼즐을 발동 트리거 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4575453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2"/>
          <p:cNvSpPr/>
          <p:nvPr/>
        </p:nvSpPr>
        <p:spPr>
          <a:xfrm>
            <a:off x="809030" y="4590693"/>
            <a:ext cx="6417231" cy="442198"/>
          </a:xfrm>
          <a:prstGeom prst="roundRect">
            <a:avLst>
              <a:gd name="adj" fmla="val 866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3"/>
          <p:cNvSpPr/>
          <p:nvPr/>
        </p:nvSpPr>
        <p:spPr>
          <a:xfrm>
            <a:off x="3907036" y="467356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56429" y="518029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Door (노란색)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56429" y="549902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 기능을 하는 히트박스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388900" y="4575453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7404140" y="4590693"/>
            <a:ext cx="6417231" cy="442198"/>
          </a:xfrm>
          <a:prstGeom prst="roundRect">
            <a:avLst>
              <a:gd name="adj" fmla="val 866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8"/>
          <p:cNvSpPr/>
          <p:nvPr/>
        </p:nvSpPr>
        <p:spPr>
          <a:xfrm>
            <a:off x="10502146" y="467356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551539" y="518029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Switch (연초록색)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51539" y="549902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스위치 오브젝트 작동 트리거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93790" y="6044803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32"/>
          <p:cNvSpPr/>
          <p:nvPr/>
        </p:nvSpPr>
        <p:spPr>
          <a:xfrm>
            <a:off x="809030" y="6060043"/>
            <a:ext cx="6417231" cy="442198"/>
          </a:xfrm>
          <a:prstGeom prst="roundRect">
            <a:avLst>
              <a:gd name="adj" fmla="val 866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33"/>
          <p:cNvSpPr/>
          <p:nvPr/>
        </p:nvSpPr>
        <p:spPr>
          <a:xfrm>
            <a:off x="3907036" y="614291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956429" y="66496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Signs (흰색)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956429" y="696837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내 표지판으로, 플레이어에게 정보를 제공합니다.</a:t>
            </a:r>
            <a:endParaRPr lang="en-US" sz="1150" dirty="0"/>
          </a:p>
        </p:txBody>
      </p:sp>
      <p:sp>
        <p:nvSpPr>
          <p:cNvPr id="38" name="Shape 36"/>
          <p:cNvSpPr/>
          <p:nvPr/>
        </p:nvSpPr>
        <p:spPr>
          <a:xfrm>
            <a:off x="7388900" y="6044803"/>
            <a:ext cx="6447711" cy="1321951"/>
          </a:xfrm>
          <a:prstGeom prst="roundRect">
            <a:avLst>
              <a:gd name="adj" fmla="val 1673"/>
            </a:avLst>
          </a:prstGeom>
          <a:solidFill>
            <a:srgbClr val="242429"/>
          </a:solidFill>
          <a:ln w="15240">
            <a:solidFill>
              <a:srgbClr val="5E98F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Shape 37"/>
          <p:cNvSpPr/>
          <p:nvPr/>
        </p:nvSpPr>
        <p:spPr>
          <a:xfrm>
            <a:off x="7404140" y="6060043"/>
            <a:ext cx="6417231" cy="442198"/>
          </a:xfrm>
          <a:prstGeom prst="roundRect">
            <a:avLst>
              <a:gd name="adj" fmla="val 866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0" name="Text 38"/>
          <p:cNvSpPr/>
          <p:nvPr/>
        </p:nvSpPr>
        <p:spPr>
          <a:xfrm>
            <a:off x="10502146" y="614291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41" name="Text 39"/>
          <p:cNvSpPr/>
          <p:nvPr/>
        </p:nvSpPr>
        <p:spPr>
          <a:xfrm>
            <a:off x="7551539" y="6649641"/>
            <a:ext cx="288869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NextScene/PrevScene (주황/하늘)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7551539" y="696837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맵툴에서 다음/이전 씬으로 이동하는 히트박스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478</Words>
  <Application>Microsoft Office PowerPoint</Application>
  <PresentationFormat>사용자 지정</PresentationFormat>
  <Paragraphs>106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Instrument Sans Medium</vt:lpstr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준모 윤</cp:lastModifiedBy>
  <cp:revision>5</cp:revision>
  <dcterms:created xsi:type="dcterms:W3CDTF">2025-08-02T03:33:57Z</dcterms:created>
  <dcterms:modified xsi:type="dcterms:W3CDTF">2025-08-03T02:03:37Z</dcterms:modified>
</cp:coreProperties>
</file>